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7" r:id="rId5"/>
  </p:sldMasterIdLst>
  <p:notesMasterIdLst>
    <p:notesMasterId r:id="rId12"/>
  </p:notesMasterIdLst>
  <p:sldIdLst>
    <p:sldId id="256" r:id="rId6"/>
    <p:sldId id="306" r:id="rId7"/>
    <p:sldId id="315" r:id="rId8"/>
    <p:sldId id="313" r:id="rId9"/>
    <p:sldId id="312" r:id="rId10"/>
    <p:sldId id="311" r:id="rId11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096"/>
    <a:srgbClr val="F5EFBD"/>
    <a:srgbClr val="FFD8D8"/>
    <a:srgbClr val="5C5EA7"/>
    <a:srgbClr val="F16F30"/>
    <a:srgbClr val="FF5E6C"/>
    <a:srgbClr val="0033CC"/>
    <a:srgbClr val="FFCC1D"/>
    <a:srgbClr val="FBE7CB"/>
    <a:srgbClr val="658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3E22A-7649-4F54-91AB-57FF6D59561F}" v="55" dt="2023-05-03T14:12:26.412"/>
    <p1510:client id="{5B849922-8E23-4FCA-9B8A-726AFBA5FCA6}" v="40" dt="2023-05-03T12:24:28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80632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2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9" d="100"/>
          <a:sy n="149" d="100"/>
        </p:scale>
        <p:origin x="3952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61CD2-A55B-1141-BDBD-BE28D9933CD8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55E6-4A6F-3348-8BDC-EA252083C38F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5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99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60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8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41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18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95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.svg"/><Relationship Id="rId5" Type="http://schemas.openxmlformats.org/officeDocument/2006/relationships/image" Target="../media/image10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svg"/><Relationship Id="rId5" Type="http://schemas.openxmlformats.org/officeDocument/2006/relationships/image" Target="../media/image22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28.svg"/><Relationship Id="rId5" Type="http://schemas.openxmlformats.org/officeDocument/2006/relationships/image" Target="../media/image33.sv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avec le logo fo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28AE6E42-7547-0E4D-BC0F-C494864609A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2C3051-41A6-DF46-A949-07B405C8A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6000" y="2702729"/>
            <a:ext cx="3960000" cy="11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2CA11DEA-09D4-E74F-A095-74EE31C3B2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6020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A8ABAA88-CE04-6247-A874-35168DA0EEF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06194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22850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42471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22494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2481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55750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78087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64515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CA8048B-5806-D640-8A00-C40FBF8EF4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DC1E5B-5AFF-E547-B6CC-8221334C7528}"/>
              </a:ext>
            </a:extLst>
          </p:cNvPr>
          <p:cNvGrpSpPr/>
          <p:nvPr userDrawn="1"/>
        </p:nvGrpSpPr>
        <p:grpSpPr>
          <a:xfrm flipH="1">
            <a:off x="2116119" y="681438"/>
            <a:ext cx="3737313" cy="6176562"/>
            <a:chOff x="7016750" y="2290984"/>
            <a:chExt cx="96594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3871533-7043-D54B-B5D9-DF3927A8255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67A64E-BE29-3C4D-97FE-2C2C296A3DC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FD82FD-0AD9-324D-A88E-44587BBF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91" y="2520950"/>
              <a:ext cx="0" cy="1366421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58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A722F4D0-DAF1-7044-AD86-83986CC533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05F2C-8D86-7242-98C8-77D28C3B9C5A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5B650DC-79F8-2A4A-9AD0-5925E40E8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1E350E40-C878-7349-A436-2FC1463C0FEB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62232-A4CE-DC47-9063-147FDBA7CA62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CDCBCFE-02DD-1B4C-96CB-87FF543CD9D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109909-3FDA-C34C-B1A8-EFF51FC646A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8F7EA2-EB20-624C-885A-B4C8CBB1D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18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B60D9B3-EDFB-1B44-9102-92DBF3BB0304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4E214D-7C27-B94D-8B9E-EADF363E43DB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EA1C738-0C85-8A44-8F8C-6F6B7C1E80F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6A33D1-6BF5-3E48-9B71-A7EE4EB45B8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CF20D8-B1A3-D744-B1CD-635C13C59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55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61E0989F-C5D6-1947-91E5-2106D8BC91A2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96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6A47D1D3-6181-F74A-A446-D202EF93A421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8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793B8275-B825-7B4D-9FFC-26F076C16EA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F5EFBD"/>
              </a:solidFill>
            </a:endParaRP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B1AF8993-EFF9-4949-8C12-1E896AFCC0BD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21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3605026-8B7D-C14C-9D96-3AF476BB1E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284" y="-19950"/>
            <a:ext cx="12225159" cy="6908647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4933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192032"/>
              <a:gd name="connsiteY0" fmla="*/ 8927 h 6888697"/>
              <a:gd name="connsiteX1" fmla="*/ 12186658 w 12192032"/>
              <a:gd name="connsiteY1" fmla="*/ 0 h 6888697"/>
              <a:gd name="connsiteX2" fmla="*/ 12191178 w 12192032"/>
              <a:gd name="connsiteY2" fmla="*/ 4923089 h 6888697"/>
              <a:gd name="connsiteX3" fmla="*/ 10222890 w 12192032"/>
              <a:gd name="connsiteY3" fmla="*/ 6888697 h 6888697"/>
              <a:gd name="connsiteX4" fmla="*/ 0 w 12192032"/>
              <a:gd name="connsiteY4" fmla="*/ 6866926 h 6888697"/>
              <a:gd name="connsiteX5" fmla="*/ 0 w 12192032"/>
              <a:gd name="connsiteY5" fmla="*/ 8927 h 6888697"/>
              <a:gd name="connsiteX0" fmla="*/ 0 w 12205908"/>
              <a:gd name="connsiteY0" fmla="*/ 18552 h 6898322"/>
              <a:gd name="connsiteX1" fmla="*/ 12205908 w 12205908"/>
              <a:gd name="connsiteY1" fmla="*/ 0 h 6898322"/>
              <a:gd name="connsiteX2" fmla="*/ 12191178 w 12205908"/>
              <a:gd name="connsiteY2" fmla="*/ 4932714 h 6898322"/>
              <a:gd name="connsiteX3" fmla="*/ 10222890 w 12205908"/>
              <a:gd name="connsiteY3" fmla="*/ 6898322 h 6898322"/>
              <a:gd name="connsiteX4" fmla="*/ 0 w 12205908"/>
              <a:gd name="connsiteY4" fmla="*/ 6876551 h 6898322"/>
              <a:gd name="connsiteX5" fmla="*/ 0 w 12205908"/>
              <a:gd name="connsiteY5" fmla="*/ 18552 h 6898322"/>
              <a:gd name="connsiteX0" fmla="*/ 0 w 12225159"/>
              <a:gd name="connsiteY0" fmla="*/ 0 h 6908646"/>
              <a:gd name="connsiteX1" fmla="*/ 12225159 w 12225159"/>
              <a:gd name="connsiteY1" fmla="*/ 10324 h 6908646"/>
              <a:gd name="connsiteX2" fmla="*/ 12210429 w 12225159"/>
              <a:gd name="connsiteY2" fmla="*/ 4943038 h 6908646"/>
              <a:gd name="connsiteX3" fmla="*/ 10242141 w 12225159"/>
              <a:gd name="connsiteY3" fmla="*/ 6908646 h 6908646"/>
              <a:gd name="connsiteX4" fmla="*/ 19251 w 12225159"/>
              <a:gd name="connsiteY4" fmla="*/ 6886875 h 6908646"/>
              <a:gd name="connsiteX5" fmla="*/ 0 w 12225159"/>
              <a:gd name="connsiteY5" fmla="*/ 0 h 69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5159" h="6908646">
                <a:moveTo>
                  <a:pt x="0" y="0"/>
                </a:moveTo>
                <a:lnTo>
                  <a:pt x="12225159" y="10324"/>
                </a:lnTo>
                <a:cubicBezTo>
                  <a:pt x="12215429" y="1976596"/>
                  <a:pt x="12215465" y="3845976"/>
                  <a:pt x="12210429" y="4943038"/>
                </a:cubicBezTo>
                <a:cubicBezTo>
                  <a:pt x="12213948" y="5665855"/>
                  <a:pt x="11253812" y="6908378"/>
                  <a:pt x="10242141" y="6908646"/>
                </a:cubicBezTo>
                <a:lnTo>
                  <a:pt x="19251" y="68868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018891D-10DC-214C-9601-5A73B92C5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9" y="1090939"/>
            <a:ext cx="513082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F2D0899-38A5-2A44-AAD8-D3A1D34148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778A79C-8AFC-2243-8331-D7A2A9EB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96130-52FF-8747-A544-D6D26CDFB6A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516117" y="5161637"/>
            <a:ext cx="2443671" cy="70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9996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400ACCF1-CC4E-3A4D-B21B-B57D3391B29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08EF046-D8C6-AE46-A19E-65DEAAF7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E4EAB9-43A7-3D4A-8401-0CA38160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C5E6B8-46F9-654E-9F96-DF868CD9CD77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AB1343-A3D2-2142-B15F-F126C4C1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7297D2-6309-4944-B606-7DA2A7776A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CE19B43-D979-414F-9AE2-4332F1FD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8009B-3CA3-DF48-991F-AD67F0AA52C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FBA2927-40FF-C640-9556-ED00DE04D6F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B2704-D5F8-BD40-A0A0-47C7C0E3E4D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B244DA-467E-914D-BF51-EA44737D6DA9}"/>
                </a:ext>
              </a:extLst>
            </p:cNvPr>
            <p:cNvCxnSpPr>
              <a:cxnSpLocks/>
            </p:cNvCxnSpPr>
            <p:nvPr/>
          </p:nvCxnSpPr>
          <p:spPr>
            <a:xfrm>
              <a:off x="7980904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B61AA6E3-69D1-8D40-85A0-49EFF861CED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5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7BB9B8CE-2488-C342-9588-7CC28612F87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1828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09028C2C-83CF-D548-9D05-292BB43C0A7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A314-1E47-5040-976A-FDF7DD03ABC1}"/>
              </a:ext>
            </a:extLst>
          </p:cNvPr>
          <p:cNvGrpSpPr/>
          <p:nvPr userDrawn="1"/>
        </p:nvGrpSpPr>
        <p:grpSpPr>
          <a:xfrm flipH="1">
            <a:off x="2117743" y="681438"/>
            <a:ext cx="3735688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1F87836D-92B3-204B-8C94-9488C215268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767E42B-2759-2042-BEA1-65C0BADA074D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C175C7-2FB7-4E44-BE63-60629ED43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43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48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8E58F44-DCA0-634D-9991-611797C4637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chemeClr val="bg1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84438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2C783EB-E1B1-3149-B273-DA0ADC34E8E2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38AD2-2E37-4B48-9018-A146A245153C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E327D84-5380-1846-AF63-E82E6BFF5958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897408-2052-964D-91A1-1CEF09F67DF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4B9A66-38C9-9845-A623-C78623B07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64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D784F525-E5D3-CA4A-B8EA-C3AEF6FA6E0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DE2F2F-B6BB-A140-93BF-D1DA99E6812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8012154-B05E-E34D-B45D-6A8DD3C666A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D4096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F827BA-A4EF-A947-B93A-A7EF3D2C6B29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6D4C22-FC1B-E44A-BE79-3BF95B8CF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27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>
              <a:solidFill>
                <a:srgbClr val="8D4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02932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4B5E4C6E-1195-CD41-8293-A9820189BB3F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8D40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9592317" y="46498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8D4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8883FEA3-C51D-EB44-AA02-8AB9EEA7CFAA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24CC02-31CE-F143-8628-8EF8F77E7BEB}"/>
              </a:ext>
            </a:extLst>
          </p:cNvPr>
          <p:cNvGrpSpPr/>
          <p:nvPr userDrawn="1"/>
        </p:nvGrpSpPr>
        <p:grpSpPr>
          <a:xfrm flipH="1">
            <a:off x="481660" y="652962"/>
            <a:ext cx="3737049" cy="6205035"/>
            <a:chOff x="7016750" y="2290984"/>
            <a:chExt cx="965873" cy="1603746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9557F98-ACD4-894E-A38B-3F10A4C635E0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2F7211-F8F3-E14D-A6BB-53B95F73FF0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891B57-1357-AE41-879E-4AD74DCB7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23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72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01604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2B97B38B-8A0E-CB4D-8CAD-3094FD7849F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5693312-2991-574A-831B-9E9AA5AC581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32AA2F-CC94-4B4F-AA25-0D97810C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DAFA9E-8D28-844E-93BD-A1C22E6C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4CE8BB-E31C-4F4C-A6F9-2526E341AA06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5A60C75-E7A9-8043-AD7B-7B6B7D349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D177B9-B6F0-0341-8971-3098E4B6F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D40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AE904801-2584-2849-B822-46CE2B23E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EA863C-891A-4641-9DBD-7C4454E4FF10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145BE27-6A96-0A4C-877C-10171B01265C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EB327F-D6FE-D646-B14E-744CC61E1E34}"/>
                </a:ext>
              </a:extLst>
            </p:cNvPr>
            <p:cNvCxnSpPr/>
            <p:nvPr/>
          </p:nvCxnSpPr>
          <p:spPr>
            <a:xfrm flipH="1">
              <a:off x="7016750" y="2292201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7450CC-5BF8-5044-9662-7048EA6A7ABD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932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5516622E-BDD4-EE45-842E-9A935654ED1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>
              <a:solidFill>
                <a:srgbClr val="8D4096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8D4096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789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CE1D528-A945-F64D-B3F0-E2360A734B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48251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8D4096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83E823-8E32-B743-AD33-13F38A055FDE}"/>
              </a:ext>
            </a:extLst>
          </p:cNvPr>
          <p:cNvGrpSpPr/>
          <p:nvPr userDrawn="1"/>
        </p:nvGrpSpPr>
        <p:grpSpPr>
          <a:xfrm flipH="1">
            <a:off x="2117753" y="681438"/>
            <a:ext cx="3735687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3765463-08A4-3D46-925F-750C3EC6BBB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3F8A5-72B8-B041-8A9A-F6AD48793FEB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375AA9-8CC1-D745-AFF3-4D3B8B1860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210" y="2520950"/>
              <a:ext cx="0" cy="136642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44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B87144A-12AC-7246-B1DC-39EA5576BBB2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8D4096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6816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AC7F9-D2D9-5545-BFFF-4DEFD0B4D7F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03E6309-C964-1845-B690-7806CD2EB6C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596715-532B-F14C-A9ED-D85FEA171D2F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AB0315-0551-044E-AC80-9B6FE701F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294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EC293-A3BB-814A-82EF-3EB94875C1F8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FA61F03F-B0DA-2046-821A-1F791E03916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AE80C9-DE76-8447-BDDA-D1C3F40CA24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7B71A4-D701-F64B-A071-E898A02D6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87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1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623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220F6C9-EB6B-324D-B623-69A1329624F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ACBD11F-D384-204E-8384-B6CB71BE1B10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9AA87E3-5CF6-F245-983B-88AD8EB0756E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1A4C90-96C3-3946-A93E-B785E752D11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665B0C-0117-9744-8F32-503E44463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64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195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.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0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1235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CC1FF-0843-7443-80A5-26118E27B2CE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DE56960-8830-D34E-B1EA-13EF9D0203B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6582D2-864A-8E4E-AC36-1D00784A98C2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9D069A-A15C-3B47-AFDB-47D0EA0EB207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469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DA37E00C-C761-F146-9F8D-696B49B83FF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E20E904-97A8-3945-9ADD-DA477991EA2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FD8D8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59383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874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FFD8D8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192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752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075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2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57639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F5EFBD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F5EFBD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F5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90865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b="0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889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C9E3489-E3D2-1A4D-AB58-247E80F0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48DF7-DE9E-5642-BBB8-C43746487037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66210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00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F5EFBD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33771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529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2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184940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2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54324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9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5C5EA7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5C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5C5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07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740854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>
                <a:solidFill>
                  <a:srgbClr val="5C5EA7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C5EA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744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Citat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FC102534-8FB1-F847-AFE3-9E87B71E8E6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427E2E72-14E4-E841-9C3C-456FD43AF9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5C5EA7"/>
                </a:solidFill>
              </a:rPr>
              <a:t>Mission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EBB3D0-7A85-F748-BB82-08138A3D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C72A2-DEAF-5349-957A-D77081EF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4B986C-D66F-2642-A719-D0A866E2B7FC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497BD11-95DA-BC4E-A2E2-EB9E74C01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5C5EA7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536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5C5EA7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48766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of Rectangle 17">
            <a:extLst>
              <a:ext uri="{FF2B5EF4-FFF2-40B4-BE49-F238E27FC236}">
                <a16:creationId xmlns:a16="http://schemas.microsoft.com/office/drawing/2014/main" id="{C7400400-9223-4844-86AF-7A925D21EE8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4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1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4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1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907958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8263C4-B656-0A4C-BABE-09CAC871BF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50756" y="2524385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94C8FFA-5236-B84B-930A-EBDF3C3625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0757" y="1907509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5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45556"/>
            <a:ext cx="5167968" cy="675401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570820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41456"/>
            <a:ext cx="5167968" cy="725487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4637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447344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89594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447344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8876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EF328D-7A7F-7C47-B4D2-B1AD7899944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6953" y="4702226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D7F05D2-EAC9-3544-9AFF-663A996CD7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113" y="4128434"/>
            <a:ext cx="5163130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0F3F830-8D07-114B-A17B-984D2467206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3922" y="4702226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F51242D-A73E-3F4A-93D5-504369986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3923" y="412760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29488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4520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6DCE08-D63E-9641-93EE-640135076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520" y="2136915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95376F-33C6-9349-8C65-4BDAA1BE8D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2851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FE1BA3-CCF4-604E-885B-37AD51149AE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02851" y="2152724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7555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271" y="1844868"/>
            <a:ext cx="3568521" cy="4355974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10311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2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of Rectangle 12">
            <a:extLst>
              <a:ext uri="{FF2B5EF4-FFF2-40B4-BE49-F238E27FC236}">
                <a16:creationId xmlns:a16="http://schemas.microsoft.com/office/drawing/2014/main" id="{CE675FEF-5975-E64B-830E-AC54E1EC9D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3" y="4076433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DA423-F745-9E46-9CE3-E6E0523383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209675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3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A7C63732-185A-504D-9CCD-DF8C9A030BF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4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42B69D3-6ECB-CF48-A128-6728A0F8FC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54906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45565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nde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of Rectangle 10">
            <a:extLst>
              <a:ext uri="{FF2B5EF4-FFF2-40B4-BE49-F238E27FC236}">
                <a16:creationId xmlns:a16="http://schemas.microsoft.com/office/drawing/2014/main" id="{C1924216-4FD7-634D-8D7E-61553925275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26467" y="1870075"/>
            <a:ext cx="695643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3" y="1849504"/>
            <a:ext cx="3339927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19546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of Rectangle 22">
            <a:extLst>
              <a:ext uri="{FF2B5EF4-FFF2-40B4-BE49-F238E27FC236}">
                <a16:creationId xmlns:a16="http://schemas.microsoft.com/office/drawing/2014/main" id="{F3F62A01-C8F5-4A4A-8684-26036AC2E59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34697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362F5A3-0A3B-E845-BD17-2E3F73BDD5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7858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68C8C6A-1AAB-AE43-8F2A-71F138F85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1019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5D91925-B849-6B46-AA56-03D1009EA6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180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43228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 écra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9814"/>
            <a:ext cx="12219315" cy="6877813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315" h="6877812">
                <a:moveTo>
                  <a:pt x="0" y="19813"/>
                </a:moveTo>
                <a:lnTo>
                  <a:pt x="12219315" y="0"/>
                </a:lnTo>
                <a:cubicBezTo>
                  <a:pt x="12209585" y="1966272"/>
                  <a:pt x="12196214" y="4598913"/>
                  <a:pt x="12191178" y="5695975"/>
                </a:cubicBezTo>
                <a:cubicBezTo>
                  <a:pt x="12172926" y="6201079"/>
                  <a:pt x="11582906" y="6746915"/>
                  <a:pt x="11006662" y="6877812"/>
                </a:cubicBezTo>
                <a:lnTo>
                  <a:pt x="0" y="6877812"/>
                </a:lnTo>
                <a:lnTo>
                  <a:pt x="0" y="198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21705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119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2257637" y="2022974"/>
            <a:ext cx="7331839" cy="412415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5011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plein écr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184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graphiq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469120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693790" y="1849438"/>
            <a:ext cx="5628260" cy="4351337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86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textes et 2 graphiqu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85800" y="1758927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  <p:sp>
        <p:nvSpPr>
          <p:cNvPr id="18" name="Chart Placeholder 9">
            <a:extLst>
              <a:ext uri="{FF2B5EF4-FFF2-40B4-BE49-F238E27FC236}">
                <a16:creationId xmlns:a16="http://schemas.microsoft.com/office/drawing/2014/main" id="{84510CDB-171A-1B49-B030-59FB5BFA9927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91765" y="1763542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239DBDC-A6AF-BA40-8D90-ADD16D9B36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1765" y="4531047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B1BC05-2A89-364B-A11F-B07B84B5C39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85800" y="4531048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894459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conclu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of Rectangle 19">
            <a:extLst>
              <a:ext uri="{FF2B5EF4-FFF2-40B4-BE49-F238E27FC236}">
                <a16:creationId xmlns:a16="http://schemas.microsoft.com/office/drawing/2014/main" id="{BACFD447-4686-A546-AA02-E2EDA319E3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6" y="1849504"/>
            <a:ext cx="7146892" cy="4351338"/>
          </a:xfrm>
        </p:spPr>
        <p:txBody>
          <a:bodyPr anchor="ctr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99A151C3-9F52-1245-B3E6-DC5500D8B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8783" y="1844617"/>
            <a:ext cx="3203448" cy="433781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2000" b="0" cap="all" spc="13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Message important ou conclusion</a:t>
            </a:r>
          </a:p>
        </p:txBody>
      </p:sp>
      <p:pic>
        <p:nvPicPr>
          <p:cNvPr id="19" name="Image 14">
            <a:extLst>
              <a:ext uri="{FF2B5EF4-FFF2-40B4-BE49-F238E27FC236}">
                <a16:creationId xmlns:a16="http://schemas.microsoft.com/office/drawing/2014/main" id="{509861B6-8240-1C49-AB22-AEEEC12EC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271" y="3914936"/>
            <a:ext cx="4027391" cy="2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-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ingle Corner of Rectangle 23">
            <a:extLst>
              <a:ext uri="{FF2B5EF4-FFF2-40B4-BE49-F238E27FC236}">
                <a16:creationId xmlns:a16="http://schemas.microsoft.com/office/drawing/2014/main" id="{81BA893F-9A28-8143-B4FC-BAFA3CFB90ED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2200"/>
              </a:spcBef>
              <a:buFontTx/>
              <a:buNone/>
              <a:tabLst/>
              <a:defRPr sz="1800" b="1" baseline="0"/>
            </a:lvl1pPr>
            <a:lvl2pPr marL="311150" indent="-311150">
              <a:spcBef>
                <a:spcPts val="12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800"/>
            </a:lvl2pPr>
            <a:lvl3pPr marL="538163" indent="-223838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3pPr>
            <a:lvl4pPr marL="711200" indent="-177800">
              <a:spcBef>
                <a:spcPts val="9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0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 dirty="0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3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v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7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247241EA-609D-4845-9FF9-2E4FE58AF5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41656" y="2041044"/>
            <a:ext cx="5815803" cy="3663956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8086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6698818B-C0A1-1045-8630-1C0D1ED2D623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444241" y="2031275"/>
            <a:ext cx="5842036" cy="3721600"/>
          </a:xfrm>
          <a:solidFill>
            <a:schemeClr val="bg1">
              <a:lumMod val="95000"/>
            </a:schemeClr>
          </a:solidFill>
        </p:spPr>
        <p:txBody>
          <a:bodyPr tIns="503999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7608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2B2C19C-3F07-B74A-BC7D-2937DCA3CD5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9404A-29CB-9240-AE1D-34486C62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053B4-C8F5-DE42-B14D-6F7305EB7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7E33778-1FAC-3742-8BCF-128EA3E67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0E59AC-4DA5-504A-955C-4AF346DF8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526CEFD-33A3-0E41-A098-51673A48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682C-AADA-6141-A0CE-3A2053D3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49416-620C-A446-A3C8-D9CD56C1BB63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BA011-C191-4B4C-AA38-8AD873D4A32E}"/>
              </a:ext>
            </a:extLst>
          </p:cNvPr>
          <p:cNvGrpSpPr/>
          <p:nvPr userDrawn="1"/>
        </p:nvGrpSpPr>
        <p:grpSpPr>
          <a:xfrm flipH="1">
            <a:off x="2314817" y="1579574"/>
            <a:ext cx="3059582" cy="5268902"/>
            <a:chOff x="7016750" y="2290984"/>
            <a:chExt cx="965657" cy="166295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4D55088-6E2B-6540-AD51-87E19D0BC08A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C19D74-34E6-0645-8021-385811CC51F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643192-8E27-6142-B933-E8223C57978F}"/>
                </a:ext>
              </a:extLst>
            </p:cNvPr>
            <p:cNvCxnSpPr>
              <a:cxnSpLocks/>
            </p:cNvCxnSpPr>
            <p:nvPr/>
          </p:nvCxnSpPr>
          <p:spPr>
            <a:xfrm>
              <a:off x="7982407" y="2520950"/>
              <a:ext cx="0" cy="1432991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8843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AF4E0B39-CC12-1848-909D-B6DE51797E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37769" y="1942800"/>
            <a:ext cx="5172376" cy="2907102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4304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2" name="Media Placeholder 6">
            <a:extLst>
              <a:ext uri="{FF2B5EF4-FFF2-40B4-BE49-F238E27FC236}">
                <a16:creationId xmlns:a16="http://schemas.microsoft.com/office/drawing/2014/main" id="{3947FA99-7131-3444-973A-D7B02EB5D0E6}"/>
              </a:ext>
            </a:extLst>
          </p:cNvPr>
          <p:cNvSpPr>
            <a:spLocks noGrp="1" noChangeAspect="1"/>
          </p:cNvSpPr>
          <p:nvPr>
            <p:ph type="media" sz="quarter" idx="17" hasCustomPrompt="1"/>
          </p:nvPr>
        </p:nvSpPr>
        <p:spPr>
          <a:xfrm>
            <a:off x="3387797" y="1943786"/>
            <a:ext cx="5138136" cy="289068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760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33542" y="1895737"/>
            <a:ext cx="3064871" cy="4300178"/>
          </a:xfrm>
          <a:prstGeom prst="roundRect">
            <a:avLst>
              <a:gd name="adj" fmla="val 3407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244277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C95E6C4C-CFE7-0244-ABFF-2A71A63A49A0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787590" y="2523066"/>
            <a:ext cx="4352342" cy="3048000"/>
          </a:xfrm>
          <a:prstGeom prst="roundRect">
            <a:avLst>
              <a:gd name="adj" fmla="val 2315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6957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16553" y="1865657"/>
            <a:ext cx="2016000" cy="4320000"/>
          </a:xfrm>
          <a:prstGeom prst="roundRect">
            <a:avLst>
              <a:gd name="adj" fmla="val 10821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75127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337E52E4-C4B4-E64D-A5B7-22783A0BEC3B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5046131" y="1862667"/>
            <a:ext cx="1981201" cy="4343400"/>
          </a:xfrm>
          <a:prstGeom prst="roundRect">
            <a:avLst>
              <a:gd name="adj" fmla="val 8191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8875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lats pour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 dirty="0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2E15-0111-3A4B-895B-058D268167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586" y="2368824"/>
            <a:ext cx="3252787" cy="1519237"/>
          </a:xfrm>
          <a:prstGeom prst="roundRect">
            <a:avLst/>
          </a:prstGeom>
          <a:solidFill>
            <a:srgbClr val="F16F30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0BC247C-887D-334C-82F0-92D5543CEA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22" y="2404014"/>
            <a:ext cx="3252787" cy="1519237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D95A0FF-EB1A-1D41-880C-54B6052F73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0743" y="2439204"/>
            <a:ext cx="3252787" cy="1519237"/>
          </a:xfrm>
          <a:prstGeom prst="round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5E66AFD-A754-1442-AA86-36AE84FD68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514" y="4006253"/>
            <a:ext cx="3252787" cy="1519237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F5EFBD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F8F746-73C7-DE44-AB21-FC09EF457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8635" y="4041443"/>
            <a:ext cx="3252787" cy="1519237"/>
          </a:xfrm>
          <a:prstGeom prst="round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6E325C8-6ECE-0443-8439-E81203E17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6756" y="4076633"/>
            <a:ext cx="3252787" cy="1519237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8D4096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4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49" r:id="rId3"/>
    <p:sldLayoutId id="2147483660" r:id="rId4"/>
    <p:sldLayoutId id="2147483769" r:id="rId5"/>
    <p:sldLayoutId id="2147483770" r:id="rId6"/>
    <p:sldLayoutId id="2147483728" r:id="rId7"/>
    <p:sldLayoutId id="2147483768" r:id="rId8"/>
    <p:sldLayoutId id="2147483651" r:id="rId9"/>
    <p:sldLayoutId id="2147483671" r:id="rId10"/>
    <p:sldLayoutId id="2147483684" r:id="rId11"/>
    <p:sldLayoutId id="2147483677" r:id="rId12"/>
    <p:sldLayoutId id="2147483675" r:id="rId13"/>
    <p:sldLayoutId id="2147483686" r:id="rId14"/>
    <p:sldLayoutId id="2147483690" r:id="rId15"/>
    <p:sldLayoutId id="2147483771" r:id="rId16"/>
    <p:sldLayoutId id="2147483772" r:id="rId17"/>
    <p:sldLayoutId id="2147483694" r:id="rId18"/>
    <p:sldLayoutId id="2147483773" r:id="rId19"/>
    <p:sldLayoutId id="2147483730" r:id="rId20"/>
    <p:sldLayoutId id="2147483734" r:id="rId21"/>
    <p:sldLayoutId id="2147483739" r:id="rId22"/>
    <p:sldLayoutId id="2147483743" r:id="rId23"/>
    <p:sldLayoutId id="2147483747" r:id="rId24"/>
    <p:sldLayoutId id="2147483687" r:id="rId25"/>
    <p:sldLayoutId id="2147483691" r:id="rId26"/>
    <p:sldLayoutId id="2147483774" r:id="rId27"/>
    <p:sldLayoutId id="2147483775" r:id="rId28"/>
    <p:sldLayoutId id="2147483695" r:id="rId29"/>
    <p:sldLayoutId id="2147483776" r:id="rId30"/>
    <p:sldLayoutId id="2147483735" r:id="rId31"/>
    <p:sldLayoutId id="2147483731" r:id="rId32"/>
    <p:sldLayoutId id="2147483740" r:id="rId33"/>
    <p:sldLayoutId id="2147483744" r:id="rId34"/>
    <p:sldLayoutId id="2147483748" r:id="rId35"/>
    <p:sldLayoutId id="2147483689" r:id="rId36"/>
    <p:sldLayoutId id="2147483693" r:id="rId37"/>
    <p:sldLayoutId id="2147483777" r:id="rId38"/>
    <p:sldLayoutId id="2147483778" r:id="rId39"/>
    <p:sldLayoutId id="2147483727" r:id="rId40"/>
    <p:sldLayoutId id="2147483779" r:id="rId41"/>
    <p:sldLayoutId id="2147483733" r:id="rId42"/>
    <p:sldLayoutId id="2147483763" r:id="rId43"/>
    <p:sldLayoutId id="2147483742" r:id="rId44"/>
    <p:sldLayoutId id="2147483746" r:id="rId45"/>
    <p:sldLayoutId id="2147483750" r:id="rId46"/>
    <p:sldLayoutId id="2147483754" r:id="rId47"/>
    <p:sldLayoutId id="2147483755" r:id="rId48"/>
    <p:sldLayoutId id="2147483780" r:id="rId49"/>
    <p:sldLayoutId id="2147483781" r:id="rId50"/>
    <p:sldLayoutId id="2147483753" r:id="rId51"/>
    <p:sldLayoutId id="2147483782" r:id="rId52"/>
    <p:sldLayoutId id="2147483737" r:id="rId53"/>
    <p:sldLayoutId id="2147483756" r:id="rId54"/>
    <p:sldLayoutId id="2147483764" r:id="rId55"/>
    <p:sldLayoutId id="2147483757" r:id="rId56"/>
    <p:sldLayoutId id="2147483758" r:id="rId57"/>
    <p:sldLayoutId id="2147483759" r:id="rId58"/>
    <p:sldLayoutId id="2147483760" r:id="rId59"/>
    <p:sldLayoutId id="2147483783" r:id="rId60"/>
    <p:sldLayoutId id="2147483784" r:id="rId61"/>
    <p:sldLayoutId id="2147483761" r:id="rId62"/>
    <p:sldLayoutId id="2147483785" r:id="rId63"/>
    <p:sldLayoutId id="2147483762" r:id="rId64"/>
    <p:sldLayoutId id="2147483673" r:id="rId65"/>
    <p:sldLayoutId id="2147483738" r:id="rId66"/>
    <p:sldLayoutId id="2147483765" r:id="rId67"/>
    <p:sldLayoutId id="2147483766" r:id="rId68"/>
    <p:sldLayoutId id="2147483650" r:id="rId69"/>
    <p:sldLayoutId id="2147483664" r:id="rId70"/>
    <p:sldLayoutId id="2147483790" r:id="rId71"/>
    <p:sldLayoutId id="2147483791" r:id="rId72"/>
    <p:sldLayoutId id="2147483793" r:id="rId73"/>
    <p:sldLayoutId id="2147483666" r:id="rId74"/>
    <p:sldLayoutId id="2147483667" r:id="rId75"/>
    <p:sldLayoutId id="2147483668" r:id="rId76"/>
    <p:sldLayoutId id="2147483674" r:id="rId77"/>
    <p:sldLayoutId id="2147483767" r:id="rId78"/>
    <p:sldLayoutId id="2147483679" r:id="rId79"/>
    <p:sldLayoutId id="2147483751" r:id="rId80"/>
    <p:sldLayoutId id="2147483752" r:id="rId81"/>
    <p:sldLayoutId id="2147483680" r:id="rId82"/>
    <p:sldLayoutId id="2147483681" r:id="rId83"/>
    <p:sldLayoutId id="2147483665" r:id="rId84"/>
    <p:sldLayoutId id="2147483663" r:id="rId85"/>
    <p:sldLayoutId id="2147483669" r:id="rId86"/>
    <p:sldLayoutId id="2147483670" r:id="rId8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86" r:id="rId2"/>
    <p:sldLayoutId id="2147483724" r:id="rId3"/>
    <p:sldLayoutId id="2147483787" r:id="rId4"/>
    <p:sldLayoutId id="2147483725" r:id="rId5"/>
    <p:sldLayoutId id="2147483788" r:id="rId6"/>
    <p:sldLayoutId id="2147483726" r:id="rId7"/>
    <p:sldLayoutId id="2147483789" r:id="rId8"/>
    <p:sldLayoutId id="21474837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5B64-D596-DA4D-BDA9-0120E2530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78" y="1304925"/>
            <a:ext cx="7874022" cy="934516"/>
          </a:xfrm>
        </p:spPr>
        <p:txBody>
          <a:bodyPr/>
          <a:lstStyle/>
          <a:p>
            <a:r>
              <a:rPr lang="en-GB" b="1" dirty="0">
                <a:solidFill>
                  <a:srgbClr val="FFFFFF"/>
                </a:solidFill>
              </a:rPr>
              <a:t>FOREM - Presentation</a:t>
            </a:r>
            <a:endParaRPr lang="nl-NL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86FA5-CCCB-9C49-B09A-4D9AFD5C5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678" y="6074404"/>
            <a:ext cx="8051822" cy="745350"/>
          </a:xfrm>
        </p:spPr>
        <p:txBody>
          <a:bodyPr/>
          <a:lstStyle/>
          <a:p>
            <a:pPr algn="l"/>
            <a:r>
              <a:rPr lang="en-US" sz="2000" i="1" dirty="0">
                <a:solidFill>
                  <a:srgbClr val="FFFFFF"/>
                </a:solidFill>
              </a:rPr>
              <a:t>High-level Conference, October 23, Barcelona</a:t>
            </a:r>
            <a:br>
              <a:rPr lang="en-US" sz="2000" i="1" dirty="0">
                <a:solidFill>
                  <a:srgbClr val="FFFFFF"/>
                </a:solidFill>
              </a:rPr>
            </a:br>
            <a:r>
              <a:rPr lang="en-US" sz="2000" i="1" dirty="0">
                <a:solidFill>
                  <a:srgbClr val="FFFFFF"/>
                </a:solidFill>
              </a:rPr>
              <a:t>European Year of Skills and Active </a:t>
            </a:r>
            <a:r>
              <a:rPr lang="en-US" sz="2000" i="1" dirty="0" err="1">
                <a:solidFill>
                  <a:srgbClr val="FFFFFF"/>
                </a:solidFill>
              </a:rPr>
              <a:t>Labour</a:t>
            </a:r>
            <a:r>
              <a:rPr lang="en-US" sz="2000" i="1" dirty="0">
                <a:solidFill>
                  <a:srgbClr val="FFFFFF"/>
                </a:solidFill>
              </a:rPr>
              <a:t> Market Policies</a:t>
            </a:r>
            <a:endParaRPr lang="en-GB" sz="2000" i="1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3048B-9B26-1C48-9FA3-691030DA8F5C}"/>
              </a:ext>
            </a:extLst>
          </p:cNvPr>
          <p:cNvSpPr txBox="1"/>
          <p:nvPr/>
        </p:nvSpPr>
        <p:spPr>
          <a:xfrm>
            <a:off x="2634343" y="-1012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3AAE1AB-7D89-2764-7B70-D28B952C1E6D}"/>
              </a:ext>
            </a:extLst>
          </p:cNvPr>
          <p:cNvSpPr txBox="1">
            <a:spLocks/>
          </p:cNvSpPr>
          <p:nvPr/>
        </p:nvSpPr>
        <p:spPr>
          <a:xfrm>
            <a:off x="965178" y="2485630"/>
            <a:ext cx="10918766" cy="433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98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2116A-6BF0-5586-642A-4DB0DA98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440"/>
            <a:ext cx="10121900" cy="725488"/>
          </a:xfrm>
        </p:spPr>
        <p:txBody>
          <a:bodyPr/>
          <a:lstStyle/>
          <a:p>
            <a:pPr algn="ctr"/>
            <a:r>
              <a:rPr lang="en-GB" b="1" dirty="0"/>
              <a:t>digital upskilling</a:t>
            </a:r>
            <a:br>
              <a:rPr lang="en-GB" b="1" dirty="0"/>
            </a:br>
            <a:r>
              <a:rPr lang="en-GB" b="1" dirty="0"/>
              <a:t>and lifelong digital learning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2DF18-A604-2D28-966F-7E8A7CA0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070928"/>
            <a:ext cx="11506201" cy="522130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Forem wants to become more and more “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phygital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to face the challenges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our modern world. Society and labour market become digital and this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means we all have to adapt and be flexible.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this short presentation, Forem will explain good practices related to its publics : the “smart jobs/corners”, “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digitial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factories” and “digital learning platforms”.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More, Forem will present how it worked on the digital gap within its own staff.</a:t>
            </a: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448C34-4516-6E19-3679-3FCAF00A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44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2116A-6BF0-5586-642A-4DB0DA98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440"/>
            <a:ext cx="10121900" cy="725488"/>
          </a:xfrm>
        </p:spPr>
        <p:txBody>
          <a:bodyPr/>
          <a:lstStyle/>
          <a:p>
            <a:r>
              <a:rPr lang="en-GB" b="1" dirty="0"/>
              <a:t>Focus on “SMART JOBs” and “SMART CORNERS”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2DF18-A604-2D28-966F-7E8A7CA0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91250"/>
            <a:ext cx="10693400" cy="52213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sz="2000" b="1" dirty="0"/>
              <a:t>What are « Smart jobs »?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Four-hour workshops: training adapted to their needs, discovery and use of digital tools, testing of skills, and more</a:t>
            </a:r>
            <a:endParaRPr lang="fr-BE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sz="2000" b="1" dirty="0"/>
              <a:t>What are « Smart corners »?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1800" dirty="0"/>
              <a:t>A digital area to train </a:t>
            </a:r>
            <a:r>
              <a:rPr lang="fr-BE" sz="1800" dirty="0" err="1"/>
              <a:t>jobseekers</a:t>
            </a:r>
            <a:r>
              <a:rPr lang="fr-BE" sz="1800" dirty="0"/>
              <a:t> </a:t>
            </a:r>
            <a:r>
              <a:rPr lang="fr-BE" sz="1800" dirty="0">
                <a:sym typeface="Wingdings" panose="05000000000000000000" pitchFamily="2" charset="2"/>
              </a:rPr>
              <a:t>to </a:t>
            </a:r>
            <a:r>
              <a:rPr lang="fr-BE" sz="1800" dirty="0" err="1">
                <a:sym typeface="Wingdings" panose="05000000000000000000" pitchFamily="2" charset="2"/>
              </a:rPr>
              <a:t>become</a:t>
            </a:r>
            <a:r>
              <a:rPr lang="fr-BE" sz="1800" dirty="0">
                <a:sym typeface="Wingdings" panose="05000000000000000000" pitchFamily="2" charset="2"/>
              </a:rPr>
              <a:t> </a:t>
            </a:r>
            <a:r>
              <a:rPr lang="fr-BE" sz="1800" dirty="0" err="1"/>
              <a:t>digitally</a:t>
            </a:r>
            <a:r>
              <a:rPr lang="fr-BE" sz="1800" dirty="0"/>
              <a:t> </a:t>
            </a:r>
            <a:r>
              <a:rPr lang="fr-BE" sz="1800" dirty="0" err="1"/>
              <a:t>autonomous</a:t>
            </a:r>
            <a:endParaRPr lang="fr-BE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1800" dirty="0"/>
              <a:t>M</a:t>
            </a:r>
            <a:r>
              <a:rPr lang="en-US" sz="1800" dirty="0" err="1"/>
              <a:t>ultimedia</a:t>
            </a:r>
            <a:r>
              <a:rPr lang="en-US" sz="1800" dirty="0"/>
              <a:t> area: activities to use digital tools (virtual reality, job interview simulation, creation of a video CV, etc.)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What are the goals?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Raising awareness among jobseekers to show them the importance of </a:t>
            </a:r>
            <a:r>
              <a:rPr lang="en-US" sz="1800" dirty="0" err="1"/>
              <a:t>digitalisation</a:t>
            </a:r>
            <a:r>
              <a:rPr lang="en-US" sz="1800" dirty="0"/>
              <a:t>, especially in the frame of their job search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Having a better insight of their level of knowledge regarding digital skills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Being able to use the online services Forem provides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Tackling digital fracture in Wallonia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448C34-4516-6E19-3679-3FCAF00A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05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strade en bois">
            <a:extLst>
              <a:ext uri="{FF2B5EF4-FFF2-40B4-BE49-F238E27FC236}">
                <a16:creationId xmlns:a16="http://schemas.microsoft.com/office/drawing/2014/main" id="{689B7F46-3618-0976-8DB5-3BF96108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554" y="1212587"/>
            <a:ext cx="2769444" cy="41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8D0B3F8-CB10-B246-98CC-F56F93B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92" y="-59312"/>
            <a:ext cx="9900446" cy="127189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Focus on  the “DIGITAL </a:t>
            </a:r>
            <a:r>
              <a:rPr lang="en-GB" b="1" dirty="0" err="1"/>
              <a:t>FACTORies</a:t>
            </a:r>
            <a:r>
              <a:rPr lang="en-GB" b="1" dirty="0"/>
              <a:t>”</a:t>
            </a:r>
            <a:br>
              <a:rPr lang="en-US" b="1" i="1" dirty="0">
                <a:sym typeface="Wingdings" panose="05000000000000000000" pitchFamily="2" charset="2"/>
              </a:rPr>
            </a:br>
            <a:r>
              <a:rPr lang="en-US" sz="2700" cap="none" dirty="0">
                <a:sym typeface="Wingdings" panose="05000000000000000000" pitchFamily="2" charset="2"/>
              </a:rPr>
              <a:t>Open space where people can gather to work, acquire knowledge and/or skills, meet or simply exchange informally </a:t>
            </a:r>
            <a:endParaRPr lang="en-GB" sz="2700" cap="non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AF0B3E-A6A6-3D4F-80C3-D57FFF21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99" y="1232481"/>
            <a:ext cx="10918766" cy="5005371"/>
          </a:xfrm>
        </p:spPr>
        <p:txBody>
          <a:bodyPr/>
          <a:lstStyle/>
          <a:p>
            <a:r>
              <a:rPr lang="en-US" sz="2000" dirty="0">
                <a:sym typeface="Wingdings" panose="05000000000000000000" pitchFamily="2" charset="2"/>
              </a:rPr>
              <a:t> </a:t>
            </a:r>
            <a:r>
              <a:rPr lang="fr-BE" sz="2000" b="1" dirty="0">
                <a:sym typeface="Wingdings" panose="05000000000000000000" pitchFamily="2" charset="2"/>
              </a:rPr>
              <a:t>Goal </a:t>
            </a:r>
            <a:endParaRPr lang="fr-FR" sz="2000" b="1" dirty="0"/>
          </a:p>
          <a:p>
            <a:pPr lvl="1"/>
            <a:r>
              <a:rPr lang="fr-FR" sz="1800" dirty="0" err="1"/>
              <a:t>Practical</a:t>
            </a:r>
            <a:r>
              <a:rPr lang="fr-FR" sz="1800" dirty="0"/>
              <a:t> training for basic digital </a:t>
            </a:r>
            <a:r>
              <a:rPr lang="fr-FR" sz="1800" dirty="0" err="1"/>
              <a:t>skills</a:t>
            </a:r>
            <a:r>
              <a:rPr lang="fr-FR" sz="1800" dirty="0"/>
              <a:t> (24 to 40 </a:t>
            </a:r>
            <a:r>
              <a:rPr lang="fr-FR" sz="1800" dirty="0" err="1"/>
              <a:t>hours</a:t>
            </a:r>
            <a:r>
              <a:rPr lang="fr-FR" sz="1800" dirty="0"/>
              <a:t>) or </a:t>
            </a:r>
            <a:r>
              <a:rPr lang="fr-FR" sz="1800" dirty="0" err="1"/>
              <a:t>technological</a:t>
            </a:r>
            <a:r>
              <a:rPr lang="fr-FR" sz="1800" dirty="0"/>
              <a:t> </a:t>
            </a:r>
            <a:r>
              <a:rPr lang="fr-FR" sz="1800" dirty="0" err="1"/>
              <a:t>skills</a:t>
            </a:r>
            <a:r>
              <a:rPr lang="fr-FR" sz="1800" dirty="0"/>
              <a:t> in a</a:t>
            </a:r>
          </a:p>
          <a:p>
            <a:pPr lvl="1"/>
            <a:r>
              <a:rPr lang="fr-FR" sz="1800" dirty="0" err="1"/>
              <a:t>multidisciplinary</a:t>
            </a:r>
            <a:r>
              <a:rPr lang="fr-FR" sz="1800" dirty="0"/>
              <a:t> </a:t>
            </a:r>
            <a:r>
              <a:rPr lang="fr-FR" sz="1800" dirty="0" err="1"/>
              <a:t>approach</a:t>
            </a:r>
            <a:endParaRPr lang="fr-FR" sz="1800" dirty="0"/>
          </a:p>
          <a:p>
            <a:pPr lvl="1"/>
            <a:r>
              <a:rPr lang="fr-FR" sz="1800" dirty="0"/>
              <a:t>Immersion </a:t>
            </a:r>
            <a:r>
              <a:rPr lang="fr-FR" sz="1800" dirty="0" err="1"/>
              <a:t>into</a:t>
            </a:r>
            <a:r>
              <a:rPr lang="fr-FR" sz="1800" dirty="0"/>
              <a:t> a </a:t>
            </a:r>
            <a:r>
              <a:rPr lang="fr-FR" sz="1800" dirty="0" err="1"/>
              <a:t>professional</a:t>
            </a:r>
            <a:r>
              <a:rPr lang="fr-FR" sz="1800" dirty="0"/>
              <a:t> </a:t>
            </a:r>
            <a:r>
              <a:rPr lang="fr-FR" sz="1800" dirty="0" err="1"/>
              <a:t>context</a:t>
            </a:r>
            <a:r>
              <a:rPr lang="fr-FR" sz="1800" dirty="0"/>
              <a:t> (</a:t>
            </a:r>
            <a:r>
              <a:rPr lang="fr-FR" sz="1800" dirty="0" err="1"/>
              <a:t>rooms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prototyping</a:t>
            </a:r>
            <a:r>
              <a:rPr lang="fr-FR" sz="1800" dirty="0"/>
              <a:t> </a:t>
            </a:r>
            <a:r>
              <a:rPr lang="fr-FR" sz="1800" dirty="0" err="1"/>
              <a:t>tools</a:t>
            </a:r>
            <a:r>
              <a:rPr lang="fr-FR" sz="1800" dirty="0"/>
              <a:t>, like 3D printers) </a:t>
            </a:r>
          </a:p>
          <a:p>
            <a:pPr lvl="1"/>
            <a:r>
              <a:rPr lang="fr-FR" sz="1800" dirty="0"/>
              <a:t>Certification  (</a:t>
            </a:r>
            <a:r>
              <a:rPr lang="fr-FR" sz="1800" dirty="0" err="1"/>
              <a:t>individual</a:t>
            </a:r>
            <a:r>
              <a:rPr lang="fr-FR" sz="1800" dirty="0"/>
              <a:t> or collective certification for basic digital </a:t>
            </a:r>
            <a:r>
              <a:rPr lang="fr-FR" sz="1800" dirty="0" err="1"/>
              <a:t>skills</a:t>
            </a:r>
            <a:r>
              <a:rPr lang="fr-FR" sz="1800" dirty="0"/>
              <a:t> or</a:t>
            </a:r>
          </a:p>
          <a:p>
            <a:pPr lvl="1"/>
            <a:r>
              <a:rPr lang="fr-FR" sz="1800" dirty="0" err="1"/>
              <a:t>technological</a:t>
            </a:r>
            <a:r>
              <a:rPr lang="fr-FR" sz="1800" dirty="0"/>
              <a:t> </a:t>
            </a:r>
            <a:r>
              <a:rPr lang="fr-FR" sz="1800" dirty="0" err="1"/>
              <a:t>skills</a:t>
            </a:r>
            <a:r>
              <a:rPr lang="fr-FR" sz="1800" dirty="0"/>
              <a:t>)</a:t>
            </a:r>
          </a:p>
          <a:p>
            <a:r>
              <a:rPr lang="fr-BE" sz="2000" b="1" dirty="0"/>
              <a:t>Target groups</a:t>
            </a:r>
          </a:p>
          <a:p>
            <a:pPr lvl="1"/>
            <a:r>
              <a:rPr lang="fr-BE" sz="1800" dirty="0" err="1"/>
              <a:t>Jobseekers</a:t>
            </a:r>
            <a:r>
              <a:rPr lang="fr-BE" sz="1800" dirty="0"/>
              <a:t>, </a:t>
            </a:r>
            <a:r>
              <a:rPr lang="fr-BE" sz="1800" dirty="0" err="1"/>
              <a:t>trainees</a:t>
            </a:r>
            <a:r>
              <a:rPr lang="fr-BE" sz="1800" dirty="0"/>
              <a:t>, </a:t>
            </a:r>
            <a:r>
              <a:rPr lang="fr-BE" sz="1800" dirty="0" err="1"/>
              <a:t>young</a:t>
            </a:r>
            <a:r>
              <a:rPr lang="fr-BE" sz="1800" dirty="0"/>
              <a:t> people,… </a:t>
            </a:r>
            <a:r>
              <a:rPr lang="fr-BE" sz="1800" dirty="0">
                <a:sym typeface="Wingdings" panose="05000000000000000000" pitchFamily="2" charset="2"/>
              </a:rPr>
              <a:t> all </a:t>
            </a:r>
            <a:r>
              <a:rPr lang="fr-BE" sz="1800" dirty="0" err="1">
                <a:sym typeface="Wingdings" panose="05000000000000000000" pitchFamily="2" charset="2"/>
              </a:rPr>
              <a:t>citizens</a:t>
            </a:r>
            <a:endParaRPr lang="fr-BE" sz="2000" b="1" dirty="0"/>
          </a:p>
          <a:p>
            <a:r>
              <a:rPr lang="fr-BE" sz="2000" b="1" dirty="0">
                <a:sym typeface="Wingdings" panose="05000000000000000000" pitchFamily="2" charset="2"/>
              </a:rPr>
              <a:t>Principles</a:t>
            </a:r>
            <a:endParaRPr lang="fr-BE" sz="2000" b="1" dirty="0"/>
          </a:p>
          <a:p>
            <a:pPr lvl="1"/>
            <a:r>
              <a:rPr lang="fr-BE" sz="1800" dirty="0"/>
              <a:t>Mixed </a:t>
            </a:r>
            <a:r>
              <a:rPr lang="fr-BE" sz="1800" dirty="0" err="1"/>
              <a:t>target</a:t>
            </a:r>
            <a:r>
              <a:rPr lang="fr-BE" sz="1800" dirty="0"/>
              <a:t> groups and </a:t>
            </a:r>
            <a:r>
              <a:rPr lang="fr-BE" sz="1800" dirty="0" err="1"/>
              <a:t>activities</a:t>
            </a:r>
            <a:endParaRPr lang="fr-BE" sz="1800" dirty="0"/>
          </a:p>
          <a:p>
            <a:pPr lvl="1"/>
            <a:r>
              <a:rPr lang="fr-BE" sz="1800" dirty="0" err="1"/>
              <a:t>Openness</a:t>
            </a:r>
            <a:r>
              <a:rPr lang="fr-BE" sz="1800" dirty="0"/>
              <a:t> (</a:t>
            </a:r>
            <a:r>
              <a:rPr lang="fr-BE" sz="1800" dirty="0" err="1"/>
              <a:t>target</a:t>
            </a:r>
            <a:r>
              <a:rPr lang="fr-BE" sz="1800" dirty="0"/>
              <a:t> groups, partnerships, </a:t>
            </a:r>
            <a:r>
              <a:rPr lang="fr-BE" sz="1800" dirty="0" err="1"/>
              <a:t>flexibility</a:t>
            </a:r>
            <a:r>
              <a:rPr lang="fr-BE" sz="1800" dirty="0"/>
              <a:t>)</a:t>
            </a:r>
          </a:p>
          <a:p>
            <a:pPr lvl="1"/>
            <a:r>
              <a:rPr lang="fr-BE" sz="1800" dirty="0"/>
              <a:t>Process </a:t>
            </a:r>
            <a:r>
              <a:rPr lang="fr-BE" sz="1800" dirty="0" err="1"/>
              <a:t>continuously</a:t>
            </a:r>
            <a:r>
              <a:rPr lang="fr-BE" sz="1800" dirty="0"/>
              <a:t> </a:t>
            </a:r>
            <a:r>
              <a:rPr lang="fr-BE" sz="1800" dirty="0" err="1"/>
              <a:t>evolving</a:t>
            </a:r>
            <a:endParaRPr lang="fr-BE" sz="1800" dirty="0"/>
          </a:p>
          <a:p>
            <a:pPr lvl="1"/>
            <a:r>
              <a:rPr lang="fr-BE" sz="1800" dirty="0"/>
              <a:t>Participants networking </a:t>
            </a:r>
          </a:p>
          <a:p>
            <a:pPr lvl="1"/>
            <a:r>
              <a:rPr lang="fr-BE" sz="1800" dirty="0"/>
              <a:t>NWOL (New </a:t>
            </a:r>
            <a:r>
              <a:rPr lang="fr-BE" sz="1800" dirty="0" err="1"/>
              <a:t>ways</a:t>
            </a:r>
            <a:r>
              <a:rPr lang="fr-BE" sz="1800" dirty="0"/>
              <a:t> of </a:t>
            </a:r>
            <a:r>
              <a:rPr lang="fr-BE" sz="1800" dirty="0" err="1"/>
              <a:t>learning</a:t>
            </a:r>
            <a:r>
              <a:rPr lang="fr-BE" sz="1800" dirty="0"/>
              <a:t> </a:t>
            </a:r>
            <a:r>
              <a:rPr lang="fr-BE" sz="1800" dirty="0">
                <a:sym typeface="Wingdings" panose="05000000000000000000" pitchFamily="2" charset="2"/>
              </a:rPr>
              <a:t></a:t>
            </a:r>
            <a:r>
              <a:rPr lang="fr-BE" sz="1800" dirty="0"/>
              <a:t> </a:t>
            </a:r>
            <a:r>
              <a:rPr lang="fr-BE" sz="1800" dirty="0" err="1"/>
              <a:t>learning</a:t>
            </a:r>
            <a:r>
              <a:rPr lang="fr-BE" sz="1800" dirty="0"/>
              <a:t> </a:t>
            </a:r>
            <a:r>
              <a:rPr lang="fr-BE" sz="1800" dirty="0" err="1"/>
              <a:t>through</a:t>
            </a:r>
            <a:r>
              <a:rPr lang="fr-BE" sz="1800" dirty="0"/>
              <a:t> </a:t>
            </a:r>
            <a:r>
              <a:rPr lang="fr-BE" sz="1800" dirty="0" err="1"/>
              <a:t>experience</a:t>
            </a:r>
            <a:r>
              <a:rPr lang="fr-BE" sz="1800" dirty="0"/>
              <a:t>)</a:t>
            </a:r>
            <a:endParaRPr lang="fr-FR" sz="1800" dirty="0"/>
          </a:p>
          <a:p>
            <a:pPr marL="0" indent="0" algn="l">
              <a:buNone/>
            </a:pPr>
            <a:endParaRPr lang="fr-FR" sz="1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446FE4-D67C-E14E-B91C-C6F554A8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CAA32B-A411-EA83-454E-DF074F4A58A2}"/>
              </a:ext>
            </a:extLst>
          </p:cNvPr>
          <p:cNvSpPr txBox="1"/>
          <p:nvPr/>
        </p:nvSpPr>
        <p:spPr>
          <a:xfrm>
            <a:off x="2369038" y="6356350"/>
            <a:ext cx="553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8300">
              <a:buFont typeface="Wingdings" panose="05000000000000000000" pitchFamily="2" charset="2"/>
              <a:buChar char="Ø"/>
            </a:pPr>
            <a:r>
              <a:rPr lang="fr-FR" sz="1600" i="1" dirty="0"/>
              <a:t>9 sites in </a:t>
            </a:r>
            <a:r>
              <a:rPr lang="fr-FR" sz="1600" i="1" dirty="0" err="1"/>
              <a:t>Wallonia</a:t>
            </a:r>
            <a:r>
              <a:rPr lang="fr-FR" sz="1600" i="1" dirty="0"/>
              <a:t>: 5 to </a:t>
            </a:r>
            <a:r>
              <a:rPr lang="fr-FR" sz="1600" i="1" dirty="0" err="1"/>
              <a:t>be</a:t>
            </a:r>
            <a:r>
              <a:rPr lang="fr-FR" sz="1600" i="1" dirty="0"/>
              <a:t> </a:t>
            </a:r>
            <a:r>
              <a:rPr lang="fr-FR" sz="1600" i="1" dirty="0" err="1"/>
              <a:t>built</a:t>
            </a:r>
            <a:r>
              <a:rPr lang="fr-FR" sz="1600" i="1" dirty="0"/>
              <a:t> and 4 to </a:t>
            </a:r>
            <a:r>
              <a:rPr lang="fr-FR" sz="1600" i="1" dirty="0" err="1"/>
              <a:t>be</a:t>
            </a:r>
            <a:r>
              <a:rPr lang="fr-FR" sz="1600" i="1" dirty="0"/>
              <a:t> </a:t>
            </a:r>
            <a:r>
              <a:rPr lang="fr-FR" sz="1600" i="1" dirty="0" err="1"/>
              <a:t>upgraded</a:t>
            </a:r>
            <a:endParaRPr lang="fr-FR" sz="1600" i="1" dirty="0"/>
          </a:p>
        </p:txBody>
      </p:sp>
      <p:pic>
        <p:nvPicPr>
          <p:cNvPr id="2" name="Picture 6" descr="Garden wall design feature in a minimalist dining area, great example of biophilic design.">
            <a:extLst>
              <a:ext uri="{FF2B5EF4-FFF2-40B4-BE49-F238E27FC236}">
                <a16:creationId xmlns:a16="http://schemas.microsoft.com/office/drawing/2014/main" id="{ECF77479-4ECB-1FF5-C75A-674D2CEC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5900" y="0"/>
            <a:ext cx="1816100" cy="23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A63D6C0-FAE5-D66B-FEDB-A35D7EFD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331" y="3752232"/>
            <a:ext cx="2072669" cy="31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B1128E-B65D-781D-0F3E-7496410098E7}"/>
              </a:ext>
            </a:extLst>
          </p:cNvPr>
          <p:cNvSpPr txBox="1"/>
          <p:nvPr/>
        </p:nvSpPr>
        <p:spPr>
          <a:xfrm>
            <a:off x="10586247" y="4686300"/>
            <a:ext cx="1046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fr-BE" sz="1600" b="1" dirty="0" err="1">
                <a:solidFill>
                  <a:schemeClr val="bg1"/>
                </a:solidFill>
              </a:rPr>
              <a:t>Formal</a:t>
            </a:r>
            <a:r>
              <a:rPr lang="fr-BE" sz="1600" b="1" dirty="0">
                <a:solidFill>
                  <a:schemeClr val="bg1"/>
                </a:solidFill>
              </a:rPr>
              <a:t> and </a:t>
            </a:r>
            <a:r>
              <a:rPr lang="fr-BE" sz="1600" b="1" dirty="0" err="1">
                <a:solidFill>
                  <a:schemeClr val="bg1"/>
                </a:solidFill>
              </a:rPr>
              <a:t>informal</a:t>
            </a:r>
            <a:r>
              <a:rPr lang="fr-BE" sz="1600" b="1" dirty="0">
                <a:solidFill>
                  <a:schemeClr val="bg1"/>
                </a:solidFill>
              </a:rPr>
              <a:t> areas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991BA6-0D08-1B8B-DFA2-1620578D4E72}"/>
              </a:ext>
            </a:extLst>
          </p:cNvPr>
          <p:cNvSpPr txBox="1"/>
          <p:nvPr/>
        </p:nvSpPr>
        <p:spPr>
          <a:xfrm>
            <a:off x="11002826" y="-19684"/>
            <a:ext cx="1003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fr-BE" sz="1600" b="1" dirty="0" err="1">
                <a:solidFill>
                  <a:schemeClr val="bg1"/>
                </a:solidFill>
              </a:rPr>
              <a:t>Adapted</a:t>
            </a:r>
            <a:endParaRPr lang="fr-BE" sz="1600" b="1" dirty="0">
              <a:solidFill>
                <a:schemeClr val="bg1"/>
              </a:solidFill>
            </a:endParaRPr>
          </a:p>
          <a:p>
            <a:pPr algn="l">
              <a:spcBef>
                <a:spcPts val="1200"/>
              </a:spcBef>
            </a:pPr>
            <a:r>
              <a:rPr lang="fr-BE" sz="1600" b="1" dirty="0">
                <a:solidFill>
                  <a:schemeClr val="bg1"/>
                </a:solidFill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78503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D0B3F8-CB10-B246-98CC-F56F93B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4518"/>
            <a:ext cx="10693400" cy="72548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Focus on “Digital learning”</a:t>
            </a:r>
            <a:br>
              <a:rPr lang="en-GB" b="1" dirty="0"/>
            </a:br>
            <a:r>
              <a:rPr lang="en-GB" sz="2700" cap="none" dirty="0"/>
              <a:t>Physical and virtual platforms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AF0B3E-A6A6-3D4F-80C3-D57FFF21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89032"/>
            <a:ext cx="10918766" cy="5124450"/>
          </a:xfrm>
        </p:spPr>
        <p:txBody>
          <a:bodyPr/>
          <a:lstStyle/>
          <a:p>
            <a:r>
              <a:rPr lang="fr-BE" sz="2000" b="1" dirty="0"/>
              <a:t>Target groups</a:t>
            </a:r>
          </a:p>
          <a:p>
            <a:pPr lvl="1"/>
            <a:r>
              <a:rPr lang="fr-BE" sz="1800" dirty="0"/>
              <a:t>Training </a:t>
            </a:r>
            <a:r>
              <a:rPr lang="fr-BE" sz="1800" dirty="0" err="1"/>
              <a:t>professionals</a:t>
            </a:r>
            <a:r>
              <a:rPr lang="fr-BE" sz="1800" dirty="0"/>
              <a:t> (</a:t>
            </a:r>
            <a:r>
              <a:rPr lang="fr-BE" sz="1800" dirty="0" err="1"/>
              <a:t>trainers</a:t>
            </a:r>
            <a:r>
              <a:rPr lang="fr-BE" sz="1800" dirty="0"/>
              <a:t> </a:t>
            </a:r>
            <a:r>
              <a:rPr lang="fr-BE" sz="1800" dirty="0" err="1"/>
              <a:t>from</a:t>
            </a:r>
            <a:r>
              <a:rPr lang="fr-BE" sz="1800" dirty="0"/>
              <a:t> Forem, </a:t>
            </a:r>
            <a:r>
              <a:rPr lang="fr-BE" sz="1800" dirty="0" err="1"/>
              <a:t>from</a:t>
            </a:r>
            <a:r>
              <a:rPr lang="fr-BE" sz="1800" dirty="0"/>
              <a:t> </a:t>
            </a:r>
            <a:r>
              <a:rPr lang="fr-BE" sz="1800" dirty="0" err="1"/>
              <a:t>skills</a:t>
            </a:r>
            <a:r>
              <a:rPr lang="fr-BE" sz="1800" dirty="0"/>
              <a:t> centres, etc.) + partnerships in </a:t>
            </a:r>
            <a:r>
              <a:rPr lang="fr-BE" sz="1800" dirty="0" err="1"/>
              <a:t>Wallonia</a:t>
            </a:r>
            <a:endParaRPr lang="fr-BE" sz="1800" dirty="0"/>
          </a:p>
          <a:p>
            <a:pPr lvl="1"/>
            <a:r>
              <a:rPr lang="fr-BE" sz="1800" dirty="0" err="1"/>
              <a:t>Learners</a:t>
            </a:r>
            <a:endParaRPr lang="fr-BE" sz="1800" dirty="0"/>
          </a:p>
          <a:p>
            <a:pPr lvl="1"/>
            <a:r>
              <a:rPr lang="fr-BE" sz="1800" dirty="0" err="1"/>
              <a:t>Companies</a:t>
            </a:r>
            <a:endParaRPr lang="fr-BE" sz="1800" dirty="0"/>
          </a:p>
          <a:p>
            <a:r>
              <a:rPr lang="fr-BE" sz="2000" b="1" dirty="0" err="1"/>
              <a:t>Resources</a:t>
            </a:r>
            <a:endParaRPr lang="fr-BE" sz="2000" b="1" dirty="0"/>
          </a:p>
          <a:p>
            <a:pPr lvl="1"/>
            <a:r>
              <a:rPr lang="fr-BE" sz="1800" dirty="0"/>
              <a:t>1 </a:t>
            </a:r>
            <a:r>
              <a:rPr lang="fr-BE" sz="1800" dirty="0" err="1"/>
              <a:t>physical</a:t>
            </a:r>
            <a:r>
              <a:rPr lang="fr-BE" sz="1800" dirty="0"/>
              <a:t> platform: in Liège (</a:t>
            </a:r>
            <a:r>
              <a:rPr lang="fr-BE" sz="1800" dirty="0" err="1"/>
              <a:t>will</a:t>
            </a:r>
            <a:r>
              <a:rPr lang="fr-BE" sz="1800" dirty="0"/>
              <a:t> </a:t>
            </a:r>
            <a:r>
              <a:rPr lang="fr-BE" sz="1800" dirty="0" err="1"/>
              <a:t>be</a:t>
            </a:r>
            <a:r>
              <a:rPr lang="fr-BE" sz="1800" dirty="0"/>
              <a:t> </a:t>
            </a:r>
            <a:r>
              <a:rPr lang="fr-BE" sz="1800" dirty="0" err="1"/>
              <a:t>implemented</a:t>
            </a:r>
            <a:r>
              <a:rPr lang="fr-BE" sz="1800" dirty="0"/>
              <a:t> by 2024)</a:t>
            </a:r>
          </a:p>
          <a:p>
            <a:pPr lvl="1"/>
            <a:r>
              <a:rPr lang="fr-BE" sz="1800" dirty="0"/>
              <a:t>Virtual platforms (Moodle, for </a:t>
            </a:r>
            <a:r>
              <a:rPr lang="fr-BE" sz="1800" dirty="0" err="1"/>
              <a:t>example</a:t>
            </a:r>
            <a:r>
              <a:rPr lang="fr-BE" sz="1800" dirty="0"/>
              <a:t>)</a:t>
            </a:r>
          </a:p>
          <a:p>
            <a:pPr marL="311150" lvl="1" indent="-311150">
              <a:spcBef>
                <a:spcPts val="1200"/>
              </a:spcBef>
              <a:buBlip>
                <a:blip r:embed="rId3"/>
              </a:buBlip>
            </a:pPr>
            <a:r>
              <a:rPr lang="fr-BE" sz="2000" b="1" dirty="0"/>
              <a:t>Goals: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1800" dirty="0"/>
              <a:t>Developping </a:t>
            </a:r>
            <a:r>
              <a:rPr lang="fr-BE" sz="1800" dirty="0" err="1"/>
              <a:t>products</a:t>
            </a:r>
            <a:r>
              <a:rPr lang="fr-BE" sz="1800" dirty="0"/>
              <a:t>, </a:t>
            </a:r>
            <a:r>
              <a:rPr lang="fr-BE" sz="1800" dirty="0" err="1"/>
              <a:t>pedagogical</a:t>
            </a:r>
            <a:r>
              <a:rPr lang="fr-BE" sz="1800" dirty="0"/>
              <a:t> content and </a:t>
            </a:r>
            <a:r>
              <a:rPr lang="fr-BE" sz="1800" dirty="0" err="1"/>
              <a:t>methods</a:t>
            </a:r>
            <a:r>
              <a:rPr lang="fr-BE" sz="1800" dirty="0"/>
              <a:t> (</a:t>
            </a:r>
            <a:r>
              <a:rPr lang="fr-BE" sz="1800" dirty="0" err="1"/>
              <a:t>Promoting</a:t>
            </a:r>
            <a:r>
              <a:rPr lang="fr-BE" sz="1800" dirty="0"/>
              <a:t> digital </a:t>
            </a:r>
            <a:r>
              <a:rPr lang="fr-BE" sz="1800" dirty="0" err="1"/>
              <a:t>learning</a:t>
            </a:r>
            <a:r>
              <a:rPr lang="fr-BE" sz="1800" dirty="0"/>
              <a:t> and </a:t>
            </a:r>
            <a:r>
              <a:rPr lang="fr-BE" sz="1800" dirty="0" err="1"/>
              <a:t>making</a:t>
            </a:r>
            <a:r>
              <a:rPr lang="fr-BE" sz="1800" dirty="0"/>
              <a:t> </a:t>
            </a:r>
            <a:r>
              <a:rPr lang="fr-BE" sz="1800" dirty="0" err="1"/>
              <a:t>it</a:t>
            </a:r>
            <a:r>
              <a:rPr lang="fr-BE" sz="1800" dirty="0"/>
              <a:t> accessible to </a:t>
            </a:r>
            <a:r>
              <a:rPr lang="fr-BE" sz="1800" dirty="0" err="1"/>
              <a:t>everyone</a:t>
            </a:r>
            <a:r>
              <a:rPr lang="fr-BE" sz="1800" dirty="0"/>
              <a:t>; </a:t>
            </a:r>
            <a:r>
              <a:rPr lang="fr-BE" sz="1800" dirty="0" err="1"/>
              <a:t>Offering</a:t>
            </a:r>
            <a:r>
              <a:rPr lang="fr-BE" sz="1800" dirty="0"/>
              <a:t> a reliable </a:t>
            </a:r>
            <a:r>
              <a:rPr lang="fr-BE" sz="1800" dirty="0" err="1"/>
              <a:t>technical</a:t>
            </a:r>
            <a:r>
              <a:rPr lang="fr-BE" sz="1800" dirty="0"/>
              <a:t> infrastructure)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1800" dirty="0"/>
              <a:t>Sharing </a:t>
            </a:r>
            <a:r>
              <a:rPr lang="fr-BE" sz="1800" dirty="0" err="1"/>
              <a:t>equipment</a:t>
            </a:r>
            <a:r>
              <a:rPr lang="fr-BE" sz="1800" dirty="0"/>
              <a:t> and </a:t>
            </a:r>
            <a:r>
              <a:rPr lang="fr-BE" sz="1800" dirty="0" err="1"/>
              <a:t>tools</a:t>
            </a:r>
            <a:r>
              <a:rPr lang="fr-BE" sz="1800" dirty="0"/>
              <a:t>, content and </a:t>
            </a:r>
            <a:r>
              <a:rPr lang="fr-BE" sz="1800" dirty="0" err="1"/>
              <a:t>resources</a:t>
            </a:r>
            <a:r>
              <a:rPr lang="fr-BE" sz="1800" dirty="0"/>
              <a:t>, but </a:t>
            </a:r>
            <a:r>
              <a:rPr lang="fr-BE" sz="1800" dirty="0" err="1"/>
              <a:t>also</a:t>
            </a:r>
            <a:r>
              <a:rPr lang="fr-BE" sz="1800" dirty="0"/>
              <a:t> </a:t>
            </a:r>
            <a:r>
              <a:rPr lang="fr-BE" sz="1800" dirty="0" err="1"/>
              <a:t>approaches</a:t>
            </a:r>
            <a:r>
              <a:rPr lang="fr-BE" sz="1800" dirty="0"/>
              <a:t>, </a:t>
            </a:r>
            <a:r>
              <a:rPr lang="fr-BE" sz="1800" dirty="0" err="1"/>
              <a:t>knowledge</a:t>
            </a:r>
            <a:r>
              <a:rPr lang="fr-BE" sz="1800" dirty="0"/>
              <a:t> and </a:t>
            </a:r>
            <a:r>
              <a:rPr lang="fr-BE" sz="1800" dirty="0" err="1"/>
              <a:t>skills</a:t>
            </a:r>
            <a:endParaRPr lang="fr-BE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1800" dirty="0" err="1"/>
              <a:t>Exploring</a:t>
            </a:r>
            <a:r>
              <a:rPr lang="fr-BE" sz="1800" dirty="0"/>
              <a:t> </a:t>
            </a:r>
            <a:r>
              <a:rPr lang="fr-BE" sz="1800" dirty="0" err="1"/>
              <a:t>pedagogical</a:t>
            </a:r>
            <a:r>
              <a:rPr lang="fr-BE" sz="1800" dirty="0"/>
              <a:t> </a:t>
            </a:r>
            <a:r>
              <a:rPr lang="fr-BE" sz="1800" dirty="0" err="1"/>
              <a:t>pratices</a:t>
            </a:r>
            <a:r>
              <a:rPr lang="fr-BE" sz="1800" dirty="0"/>
              <a:t> and technologies, </a:t>
            </a:r>
            <a:r>
              <a:rPr lang="fr-BE" sz="1800" dirty="0" err="1"/>
              <a:t>alone</a:t>
            </a:r>
            <a:r>
              <a:rPr lang="fr-BE" sz="1800" dirty="0"/>
              <a:t> or in groups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1800" dirty="0" err="1"/>
              <a:t>Offering</a:t>
            </a:r>
            <a:r>
              <a:rPr lang="fr-BE" sz="1800" dirty="0"/>
              <a:t> more and more digital training by </a:t>
            </a:r>
            <a:r>
              <a:rPr lang="fr-BE" sz="1800" dirty="0" err="1"/>
              <a:t>combining</a:t>
            </a:r>
            <a:r>
              <a:rPr lang="fr-BE" sz="1800" dirty="0"/>
              <a:t> </a:t>
            </a:r>
            <a:r>
              <a:rPr lang="fr-BE" sz="1800" dirty="0" err="1"/>
              <a:t>methods</a:t>
            </a:r>
            <a:r>
              <a:rPr lang="fr-BE" sz="1800" dirty="0"/>
              <a:t> (</a:t>
            </a:r>
            <a:r>
              <a:rPr lang="fr-BE" sz="1800" dirty="0" err="1"/>
              <a:t>remotely</a:t>
            </a:r>
            <a:r>
              <a:rPr lang="fr-BE" sz="1800" dirty="0"/>
              <a:t>, </a:t>
            </a:r>
            <a:r>
              <a:rPr lang="fr-BE" sz="1800" dirty="0" err="1"/>
              <a:t>blended</a:t>
            </a:r>
            <a:r>
              <a:rPr lang="fr-BE" sz="1800" dirty="0"/>
              <a:t> </a:t>
            </a:r>
            <a:r>
              <a:rPr lang="fr-BE" sz="1800" dirty="0" err="1"/>
              <a:t>learning</a:t>
            </a:r>
            <a:r>
              <a:rPr lang="fr-BE" sz="1800" dirty="0"/>
              <a:t>, etc.)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446FE4-D67C-E14E-B91C-C6F554A8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3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D0B3F8-CB10-B246-98CC-F56F93B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33" y="1137098"/>
            <a:ext cx="10918765" cy="72548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FOCUS ON Forem staff </a:t>
            </a:r>
            <a:r>
              <a:rPr lang="fr-FR" b="1" dirty="0" err="1"/>
              <a:t>members</a:t>
            </a:r>
            <a:r>
              <a:rPr lang="fr-FR" b="1" dirty="0"/>
              <a:t>’ </a:t>
            </a:r>
            <a:r>
              <a:rPr lang="fr-FR" b="1" dirty="0" err="1"/>
              <a:t>DigitalisatioN</a:t>
            </a:r>
            <a:br>
              <a:rPr lang="fr-FR" b="1" dirty="0"/>
            </a:br>
            <a:r>
              <a:rPr lang="fr-FR" cap="none" dirty="0"/>
              <a:t>by « Forem </a:t>
            </a:r>
            <a:r>
              <a:rPr lang="fr-FR" cap="none" dirty="0" err="1"/>
              <a:t>Academy</a:t>
            </a:r>
            <a:r>
              <a:rPr lang="fr-FR" cap="none" dirty="0"/>
              <a:t> » and management </a:t>
            </a:r>
            <a:r>
              <a:rPr lang="fr-FR" cap="none" dirty="0" err="1"/>
              <a:t>Committee</a:t>
            </a:r>
            <a:br>
              <a:rPr lang="fr-FR" cap="none" dirty="0"/>
            </a:br>
            <a:br>
              <a:rPr lang="fr-FR" b="1" dirty="0"/>
            </a:br>
            <a:endParaRPr lang="fr-FR" cap="non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AF0B3E-A6A6-3D4F-80C3-D57FFF21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33" y="1521843"/>
            <a:ext cx="10918766" cy="5215493"/>
          </a:xfrm>
        </p:spPr>
        <p:txBody>
          <a:bodyPr/>
          <a:lstStyle/>
          <a:p>
            <a:pPr marL="0" indent="0">
              <a:buNone/>
            </a:pPr>
            <a:endParaRPr lang="fr-FR" sz="2000" b="1" dirty="0"/>
          </a:p>
          <a:p>
            <a:r>
              <a:rPr lang="fr-FR" sz="2000" b="1" dirty="0" err="1"/>
              <a:t>Skills</a:t>
            </a:r>
            <a:r>
              <a:rPr lang="fr-FR" sz="2000" b="1" dirty="0"/>
              <a:t> </a:t>
            </a:r>
            <a:r>
              <a:rPr lang="fr-FR" sz="2000" b="1" dirty="0" err="1"/>
              <a:t>assessments</a:t>
            </a:r>
            <a:r>
              <a:rPr lang="fr-FR" sz="2000" b="1" dirty="0"/>
              <a:t> questionnaires </a:t>
            </a:r>
            <a:r>
              <a:rPr lang="fr-FR" sz="2000" b="1" dirty="0" err="1"/>
              <a:t>with</a:t>
            </a:r>
            <a:r>
              <a:rPr lang="fr-FR" sz="2000" b="1" dirty="0"/>
              <a:t> </a:t>
            </a:r>
            <a:r>
              <a:rPr lang="fr-FR" sz="2000" b="1" dirty="0" err="1"/>
              <a:t>analysis</a:t>
            </a:r>
            <a:r>
              <a:rPr lang="fr-FR" sz="2000" b="1" dirty="0"/>
              <a:t> of </a:t>
            </a:r>
            <a:r>
              <a:rPr lang="fr-FR" sz="2000" b="1" dirty="0" err="1"/>
              <a:t>individual</a:t>
            </a:r>
            <a:r>
              <a:rPr lang="fr-FR" sz="2000" b="1" dirty="0"/>
              <a:t> </a:t>
            </a:r>
            <a:r>
              <a:rPr lang="fr-FR" sz="2000" b="1" dirty="0" err="1"/>
              <a:t>results</a:t>
            </a:r>
            <a:endParaRPr lang="fr-FR" sz="2000" b="1" dirty="0"/>
          </a:p>
          <a:p>
            <a:pPr marL="222250" lvl="1" indent="0">
              <a:buNone/>
            </a:pPr>
            <a:r>
              <a:rPr lang="fr-FR" sz="1800" dirty="0"/>
              <a:t>(no obligation to </a:t>
            </a:r>
            <a:r>
              <a:rPr lang="fr-FR" sz="1800" dirty="0" err="1"/>
              <a:t>discuss</a:t>
            </a:r>
            <a:r>
              <a:rPr lang="fr-FR" sz="1800" dirty="0"/>
              <a:t> </a:t>
            </a:r>
            <a:r>
              <a:rPr lang="fr-FR" sz="1800" dirty="0" err="1"/>
              <a:t>them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their</a:t>
            </a:r>
            <a:r>
              <a:rPr lang="fr-FR" sz="1800" dirty="0"/>
              <a:t> </a:t>
            </a:r>
            <a:r>
              <a:rPr lang="fr-FR" sz="1800" dirty="0" err="1"/>
              <a:t>hierarchy</a:t>
            </a:r>
            <a:r>
              <a:rPr lang="fr-FR" sz="1800" dirty="0"/>
              <a:t>)</a:t>
            </a:r>
          </a:p>
          <a:p>
            <a:endParaRPr lang="fr-FR" sz="2000" b="1" dirty="0"/>
          </a:p>
          <a:p>
            <a:r>
              <a:rPr lang="fr-FR" sz="2000" b="1" dirty="0"/>
              <a:t>Training </a:t>
            </a:r>
            <a:r>
              <a:rPr lang="fr-FR" sz="2000" b="1" dirty="0" err="1"/>
              <a:t>calalogues</a:t>
            </a:r>
            <a:endParaRPr lang="fr-FR" sz="2000" b="1" dirty="0"/>
          </a:p>
          <a:p>
            <a:pPr marL="222250" lvl="1" indent="0">
              <a:buNone/>
            </a:pPr>
            <a:r>
              <a:rPr lang="fr-FR" sz="1800" dirty="0"/>
              <a:t>(</a:t>
            </a:r>
            <a:r>
              <a:rPr lang="fr-FR" sz="1800" dirty="0" err="1"/>
              <a:t>adapted</a:t>
            </a:r>
            <a:r>
              <a:rPr lang="fr-FR" sz="1800" dirty="0"/>
              <a:t> to the </a:t>
            </a:r>
            <a:r>
              <a:rPr lang="fr-FR" sz="1800" dirty="0" err="1"/>
              <a:t>various</a:t>
            </a:r>
            <a:r>
              <a:rPr lang="fr-FR" sz="1800" dirty="0"/>
              <a:t> digital </a:t>
            </a:r>
            <a:r>
              <a:rPr lang="fr-FR" sz="1800" dirty="0" err="1"/>
              <a:t>skills</a:t>
            </a:r>
            <a:r>
              <a:rPr lang="fr-FR" sz="1800" dirty="0"/>
              <a:t>)</a:t>
            </a:r>
          </a:p>
          <a:p>
            <a:pPr marL="222250" lvl="1" indent="0">
              <a:buNone/>
            </a:pPr>
            <a:endParaRPr lang="fr-FR" sz="1800" dirty="0"/>
          </a:p>
          <a:p>
            <a:r>
              <a:rPr lang="fr-FR" sz="2000" b="1" dirty="0"/>
              <a:t>On-line registration for training </a:t>
            </a:r>
            <a:r>
              <a:rPr lang="fr-FR" sz="2000" b="1" dirty="0" err="1"/>
              <a:t>adapted</a:t>
            </a:r>
            <a:r>
              <a:rPr lang="fr-FR" sz="2000" b="1" dirty="0"/>
              <a:t> to the </a:t>
            </a:r>
            <a:r>
              <a:rPr lang="fr-FR" sz="2000" b="1" dirty="0" err="1"/>
              <a:t>needs</a:t>
            </a:r>
            <a:r>
              <a:rPr lang="fr-FR" sz="2000" b="1" dirty="0"/>
              <a:t> </a:t>
            </a:r>
            <a:r>
              <a:rPr lang="fr-FR" sz="2000" b="1" dirty="0" err="1"/>
              <a:t>identified</a:t>
            </a:r>
            <a:endParaRPr lang="fr-FR" sz="2000" b="1" dirty="0"/>
          </a:p>
          <a:p>
            <a:pPr marL="222250" lvl="1" indent="0">
              <a:buNone/>
            </a:pPr>
            <a:r>
              <a:rPr lang="fr-FR" sz="1800" dirty="0"/>
              <a:t>(</a:t>
            </a:r>
            <a:r>
              <a:rPr lang="fr-FR" sz="1800" dirty="0" err="1"/>
              <a:t>remote</a:t>
            </a:r>
            <a:r>
              <a:rPr lang="fr-FR" sz="1800" dirty="0"/>
              <a:t> training, but </a:t>
            </a:r>
            <a:r>
              <a:rPr lang="fr-FR" sz="1800" dirty="0" err="1"/>
              <a:t>also</a:t>
            </a:r>
            <a:r>
              <a:rPr lang="fr-FR" sz="1800" dirty="0"/>
              <a:t> on site)</a:t>
            </a:r>
          </a:p>
          <a:p>
            <a:pPr marL="311150" lvl="1" indent="0">
              <a:buNone/>
            </a:pPr>
            <a:endParaRPr lang="fr-FR" sz="1800" b="1" dirty="0"/>
          </a:p>
          <a:p>
            <a:pPr lvl="1"/>
            <a:endParaRPr lang="fr-FR" sz="1800" b="1" i="0" u="none" strike="noStrike" baseline="0" dirty="0"/>
          </a:p>
          <a:p>
            <a:pPr marL="311150" lvl="1" indent="0">
              <a:buNone/>
            </a:pPr>
            <a:endParaRPr lang="fr-FR" sz="1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446FE4-D67C-E14E-B91C-C6F554A8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8656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Le Forem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 smtClean="0">
            <a:solidFill>
              <a:schemeClr val="accent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  -  Lecture seule" id="{D6629192-DFB6-45A0-A6F4-C329095185FC}" vid="{5267E42C-8724-498D-A54A-28ECF0261A9D}"/>
    </a:ext>
  </a:extLst>
</a:theme>
</file>

<file path=ppt/theme/theme2.xml><?xml version="1.0" encoding="utf-8"?>
<a:theme xmlns:a="http://schemas.openxmlformats.org/drawingml/2006/main" name="Visuels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6F30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  -  Lecture seule" id="{D6629192-DFB6-45A0-A6F4-C329095185FC}" vid="{4033F926-85B3-4622-873B-04CF5C7C62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66AF9A1CED54C866EDCE66589EB20" ma:contentTypeVersion="7" ma:contentTypeDescription="Crée un document." ma:contentTypeScope="" ma:versionID="afe1a74358428871368ca5400ccfd474">
  <xsd:schema xmlns:xsd="http://www.w3.org/2001/XMLSchema" xmlns:xs="http://www.w3.org/2001/XMLSchema" xmlns:p="http://schemas.microsoft.com/office/2006/metadata/properties" xmlns:ns2="5cb1035e-afbe-4c00-b6f1-5800b80a01ab" targetNamespace="http://schemas.microsoft.com/office/2006/metadata/properties" ma:root="true" ma:fieldsID="be434243e46f2e6944772a24528bc542" ns2:_="">
    <xsd:import namespace="5cb1035e-afbe-4c00-b6f1-5800b80a0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1035e-afbe-4c00-b6f1-5800b80a0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FD2B44-6598-4AEC-A7E8-883CBEE2A412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5cb1035e-afbe-4c00-b6f1-5800b80a01a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76DB58-16B0-43D1-B8D3-33A5FA5535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0BBB0E-4693-4F75-9D77-A5F1E5398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1035e-afbe-4c00-b6f1-5800b80a0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Forem</Template>
  <TotalTime>2639</TotalTime>
  <Words>599</Words>
  <Application>Microsoft Office PowerPoint</Application>
  <PresentationFormat>Panorámica</PresentationFormat>
  <Paragraphs>72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System Font Regular</vt:lpstr>
      <vt:lpstr>Times New Roman</vt:lpstr>
      <vt:lpstr>Wingdings</vt:lpstr>
      <vt:lpstr>Thème Le Forem</vt:lpstr>
      <vt:lpstr>Visuels</vt:lpstr>
      <vt:lpstr>FOREM - Presentation</vt:lpstr>
      <vt:lpstr>digital upskilling and lifelong digital learning</vt:lpstr>
      <vt:lpstr>Focus on “SMART JOBs” and “SMART CORNERS”</vt:lpstr>
      <vt:lpstr>Focus on  the “DIGITAL FACTORies” Open space where people can gather to work, acquire knowledge and/or skills, meet or simply exchange informally </vt:lpstr>
      <vt:lpstr>Focus on “Digital learning” Physical and virtual platforms</vt:lpstr>
      <vt:lpstr>FOCUS ON Forem staff members’ DigitalisatioN by « Forem Academy » and management Committee  </vt:lpstr>
    </vt:vector>
  </TitlesOfParts>
  <Company>LeForem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l’accompagnement adapté</dc:title>
  <dc:creator>ABBAOUY Inès</dc:creator>
  <cp:lastModifiedBy>Jordi Delgado Avilés</cp:lastModifiedBy>
  <cp:revision>5</cp:revision>
  <cp:lastPrinted>2023-03-22T07:44:40Z</cp:lastPrinted>
  <dcterms:created xsi:type="dcterms:W3CDTF">2023-02-09T08:45:04Z</dcterms:created>
  <dcterms:modified xsi:type="dcterms:W3CDTF">2023-05-04T10:13:44Z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0x010100F8366AF9A1CED54C866EDCE66589EB20</vt:lpwstr>
  </property>
</Properties>
</file>